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2" r:id="rId5"/>
    <p:sldId id="259" r:id="rId6"/>
    <p:sldId id="260" r:id="rId7"/>
    <p:sldId id="263" r:id="rId8"/>
    <p:sldId id="264" r:id="rId9"/>
    <p:sldId id="265" r:id="rId10"/>
    <p:sldId id="266" r:id="rId11"/>
    <p:sldId id="267" r:id="rId12"/>
    <p:sldId id="268" r:id="rId13"/>
    <p:sldId id="269" r:id="rId14"/>
    <p:sldId id="272" r:id="rId15"/>
    <p:sldId id="273" r:id="rId16"/>
    <p:sldId id="274" r:id="rId17"/>
    <p:sldId id="276" r:id="rId18"/>
    <p:sldId id="277" r:id="rId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7" d="100"/>
          <a:sy n="87" d="100"/>
        </p:scale>
        <p:origin x="-618"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AF2E6084-133C-4CF7-89ED-1E4FA4699F43}" type="datetimeFigureOut">
              <a:rPr lang="ru-RU" smtClean="0"/>
              <a:pPr/>
              <a:t>15.02.2021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75B89CE-04A5-4068-B7CC-A9067224A676}"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F2E6084-133C-4CF7-89ED-1E4FA4699F43}" type="datetimeFigureOut">
              <a:rPr lang="ru-RU" smtClean="0"/>
              <a:pPr/>
              <a:t>15.02.2021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75B89CE-04A5-4068-B7CC-A9067224A676}"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F2E6084-133C-4CF7-89ED-1E4FA4699F43}" type="datetimeFigureOut">
              <a:rPr lang="ru-RU" smtClean="0"/>
              <a:pPr/>
              <a:t>15.02.2021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75B89CE-04A5-4068-B7CC-A9067224A676}"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F2E6084-133C-4CF7-89ED-1E4FA4699F43}" type="datetimeFigureOut">
              <a:rPr lang="ru-RU" smtClean="0"/>
              <a:pPr/>
              <a:t>15.02.2021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75B89CE-04A5-4068-B7CC-A9067224A676}"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AF2E6084-133C-4CF7-89ED-1E4FA4699F43}" type="datetimeFigureOut">
              <a:rPr lang="ru-RU" smtClean="0"/>
              <a:pPr/>
              <a:t>15.02.2021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75B89CE-04A5-4068-B7CC-A9067224A676}"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AF2E6084-133C-4CF7-89ED-1E4FA4699F43}" type="datetimeFigureOut">
              <a:rPr lang="ru-RU" smtClean="0"/>
              <a:pPr/>
              <a:t>15.02.2021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75B89CE-04A5-4068-B7CC-A9067224A676}"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AF2E6084-133C-4CF7-89ED-1E4FA4699F43}" type="datetimeFigureOut">
              <a:rPr lang="ru-RU" smtClean="0"/>
              <a:pPr/>
              <a:t>15.02.2021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475B89CE-04A5-4068-B7CC-A9067224A676}"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AF2E6084-133C-4CF7-89ED-1E4FA4699F43}" type="datetimeFigureOut">
              <a:rPr lang="ru-RU" smtClean="0"/>
              <a:pPr/>
              <a:t>15.02.2021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475B89CE-04A5-4068-B7CC-A9067224A676}"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F2E6084-133C-4CF7-89ED-1E4FA4699F43}" type="datetimeFigureOut">
              <a:rPr lang="ru-RU" smtClean="0"/>
              <a:pPr/>
              <a:t>15.02.2021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475B89CE-04A5-4068-B7CC-A9067224A676}"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AF2E6084-133C-4CF7-89ED-1E4FA4699F43}" type="datetimeFigureOut">
              <a:rPr lang="ru-RU" smtClean="0"/>
              <a:pPr/>
              <a:t>15.02.2021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75B89CE-04A5-4068-B7CC-A9067224A676}"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AF2E6084-133C-4CF7-89ED-1E4FA4699F43}" type="datetimeFigureOut">
              <a:rPr lang="ru-RU" smtClean="0"/>
              <a:pPr/>
              <a:t>15.02.2021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75B89CE-04A5-4068-B7CC-A9067224A676}"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2E6084-133C-4CF7-89ED-1E4FA4699F43}" type="datetimeFigureOut">
              <a:rPr lang="ru-RU" smtClean="0"/>
              <a:pPr/>
              <a:t>15.02.2021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5B89CE-04A5-4068-B7CC-A9067224A676}"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b="1" dirty="0" smtClean="0"/>
              <a:t>Надежность технических </a:t>
            </a:r>
            <a:r>
              <a:rPr lang="ru-RU" b="1" dirty="0" smtClean="0"/>
              <a:t>систем</a:t>
            </a:r>
            <a:endParaRPr lang="ru-RU" dirty="0"/>
          </a:p>
        </p:txBody>
      </p:sp>
      <p:sp>
        <p:nvSpPr>
          <p:cNvPr id="3" name="Подзаголовок 2"/>
          <p:cNvSpPr>
            <a:spLocks noGrp="1"/>
          </p:cNvSpPr>
          <p:nvPr>
            <p:ph type="subTitle" idx="1"/>
          </p:nvPr>
        </p:nvSpPr>
        <p:spPr/>
        <p:txBody>
          <a:bodyPr/>
          <a:lstStyle/>
          <a:p>
            <a:r>
              <a:rPr lang="ru-RU" b="1" dirty="0" smtClean="0">
                <a:solidFill>
                  <a:srgbClr val="0070C0"/>
                </a:solidFill>
              </a:rPr>
              <a:t>Лекция 1</a:t>
            </a:r>
            <a:endParaRPr lang="ru-RU" b="1" dirty="0">
              <a:solidFill>
                <a:srgbClr val="0070C0"/>
              </a:solidFill>
            </a:endParaRPr>
          </a:p>
        </p:txBody>
      </p:sp>
      <p:sp>
        <p:nvSpPr>
          <p:cNvPr id="4" name="TextBox 3"/>
          <p:cNvSpPr txBox="1"/>
          <p:nvPr/>
        </p:nvSpPr>
        <p:spPr>
          <a:xfrm>
            <a:off x="357158" y="6357958"/>
            <a:ext cx="1357322" cy="369332"/>
          </a:xfrm>
          <a:prstGeom prst="rect">
            <a:avLst/>
          </a:prstGeom>
          <a:noFill/>
        </p:spPr>
        <p:txBody>
          <a:bodyPr wrap="square" rtlCol="0">
            <a:spAutoFit/>
          </a:bodyPr>
          <a:lstStyle/>
          <a:p>
            <a:r>
              <a:rPr lang="ru-RU" smtClean="0"/>
              <a:t>2020-2021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0"/>
            <a:ext cx="8229600" cy="1143000"/>
          </a:xfrm>
        </p:spPr>
        <p:txBody>
          <a:bodyPr>
            <a:normAutofit/>
          </a:bodyPr>
          <a:lstStyle/>
          <a:p>
            <a:r>
              <a:rPr lang="ru-RU" sz="2800" b="1" dirty="0" smtClean="0">
                <a:solidFill>
                  <a:srgbClr val="0070C0"/>
                </a:solidFill>
              </a:rPr>
              <a:t>Основные свойства электрической системы</a:t>
            </a:r>
            <a:endParaRPr lang="ru-RU" sz="2800" b="1" dirty="0">
              <a:solidFill>
                <a:srgbClr val="0070C0"/>
              </a:solidFill>
            </a:endParaRPr>
          </a:p>
        </p:txBody>
      </p:sp>
      <p:sp>
        <p:nvSpPr>
          <p:cNvPr id="3" name="Содержимое 2"/>
          <p:cNvSpPr>
            <a:spLocks noGrp="1"/>
          </p:cNvSpPr>
          <p:nvPr>
            <p:ph idx="1"/>
          </p:nvPr>
        </p:nvSpPr>
        <p:spPr>
          <a:xfrm>
            <a:off x="571472" y="1428736"/>
            <a:ext cx="8229600" cy="4525963"/>
          </a:xfrm>
        </p:spPr>
        <p:txBody>
          <a:bodyPr>
            <a:noAutofit/>
          </a:bodyPr>
          <a:lstStyle/>
          <a:p>
            <a:pPr lvl="0"/>
            <a:r>
              <a:rPr lang="ru-RU" sz="2400" b="1" i="1" u="sng" dirty="0" smtClean="0"/>
              <a:t>безотказность электрической системы (сети)</a:t>
            </a:r>
            <a:r>
              <a:rPr lang="ru-RU" sz="2400" dirty="0" smtClean="0"/>
              <a:t> – ее свойство непрерывно сохранять работоспособность в течение заданного интервала времени;</a:t>
            </a:r>
          </a:p>
          <a:p>
            <a:pPr lvl="0"/>
            <a:r>
              <a:rPr lang="ru-RU" sz="2400" b="1" i="1" u="sng" dirty="0" smtClean="0"/>
              <a:t>работоспособность электрической системы (сети)</a:t>
            </a:r>
            <a:r>
              <a:rPr lang="ru-RU" sz="2400" dirty="0" smtClean="0"/>
              <a:t> – выполнение ею функций с заданными параметрами электрической энергии;</a:t>
            </a:r>
          </a:p>
          <a:p>
            <a:pPr lvl="0"/>
            <a:r>
              <a:rPr lang="ru-RU" sz="2400" b="1" i="1" u="sng" dirty="0" smtClean="0"/>
              <a:t>долговечность электрической системы (сети)</a:t>
            </a:r>
            <a:r>
              <a:rPr lang="ru-RU" sz="2400" dirty="0" smtClean="0"/>
              <a:t> – сохранение ею работоспособности до предельного состояния (т.е. снижения качества передаваемой энергии, эффективности ее транспорта, снижения безопасности эксплуатации);</a:t>
            </a:r>
          </a:p>
          <a:p>
            <a:endParaRPr lang="ru-RU"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14290"/>
            <a:ext cx="8229600" cy="5911873"/>
          </a:xfrm>
        </p:spPr>
        <p:txBody>
          <a:bodyPr>
            <a:noAutofit/>
          </a:bodyPr>
          <a:lstStyle/>
          <a:p>
            <a:pPr lvl="0"/>
            <a:r>
              <a:rPr lang="ru-RU" sz="2400" b="1" i="1" u="sng" dirty="0" smtClean="0"/>
              <a:t>управляемость электрической системы (сети)</a:t>
            </a:r>
            <a:r>
              <a:rPr lang="ru-RU" sz="2400" dirty="0" smtClean="0"/>
              <a:t> – приспособленность ее к управлению с целью поддержания в ней установившегося режима работы;</a:t>
            </a:r>
          </a:p>
          <a:p>
            <a:pPr lvl="0"/>
            <a:r>
              <a:rPr lang="ru-RU" sz="2400" b="1" i="1" u="sng" dirty="0" smtClean="0"/>
              <a:t>ремонтопригодность электрической системы (сети)</a:t>
            </a:r>
            <a:r>
              <a:rPr lang="ru-RU" sz="2400" dirty="0" smtClean="0"/>
              <a:t> – приспособленность к предупреждению и обнаружению причин отказа (события, заключающегося в нарушении работоспособности) отдельных элементов и их устранения;</a:t>
            </a:r>
          </a:p>
          <a:p>
            <a:pPr lvl="0"/>
            <a:r>
              <a:rPr lang="ru-RU" sz="2400" b="1" i="1" u="sng" dirty="0" smtClean="0"/>
              <a:t>безопасность электрической системы (сети)</a:t>
            </a:r>
            <a:r>
              <a:rPr lang="ru-RU" sz="2400" dirty="0" smtClean="0"/>
              <a:t> – не </a:t>
            </a:r>
            <a:r>
              <a:rPr lang="ru-RU" sz="2400" dirty="0" err="1" smtClean="0"/>
              <a:t>допускание</a:t>
            </a:r>
            <a:r>
              <a:rPr lang="ru-RU" sz="2400" dirty="0" smtClean="0"/>
              <a:t> в ней ситуаций опасных для людей и окружающей среды;</a:t>
            </a:r>
          </a:p>
          <a:p>
            <a:pPr lvl="0"/>
            <a:r>
              <a:rPr lang="ru-RU" sz="2400" b="1" i="1" u="sng" dirty="0" smtClean="0"/>
              <a:t>живучесть электрической системы</a:t>
            </a:r>
            <a:r>
              <a:rPr lang="ru-RU" sz="2400" dirty="0" smtClean="0"/>
              <a:t> – свойство системы противостоять возмущениям не допуская их каскадного развития с массовым нарушением питания потребителей;</a:t>
            </a:r>
          </a:p>
          <a:p>
            <a:pPr lvl="0"/>
            <a:r>
              <a:rPr lang="ru-RU" sz="2400" b="1" i="1" u="sng" dirty="0" smtClean="0"/>
              <a:t>качество электрической системы (сети)</a:t>
            </a:r>
            <a:r>
              <a:rPr lang="ru-RU" sz="2400" dirty="0" smtClean="0"/>
              <a:t> – совокупность свойств, определяющих степень пригодности системы по назначению;</a:t>
            </a:r>
          </a:p>
          <a:p>
            <a:endParaRPr lang="ru-RU"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b="1" dirty="0" smtClean="0">
                <a:solidFill>
                  <a:srgbClr val="0070C0"/>
                </a:solidFill>
              </a:rPr>
              <a:t>Свойства электрической системы</a:t>
            </a:r>
            <a:endParaRPr lang="ru-RU" sz="2800" dirty="0"/>
          </a:p>
        </p:txBody>
      </p:sp>
      <p:sp>
        <p:nvSpPr>
          <p:cNvPr id="3" name="Содержимое 2"/>
          <p:cNvSpPr>
            <a:spLocks noGrp="1"/>
          </p:cNvSpPr>
          <p:nvPr>
            <p:ph idx="1"/>
          </p:nvPr>
        </p:nvSpPr>
        <p:spPr/>
        <p:txBody>
          <a:bodyPr>
            <a:normAutofit fontScale="70000" lnSpcReduction="20000"/>
          </a:bodyPr>
          <a:lstStyle/>
          <a:p>
            <a:pPr lvl="0"/>
            <a:r>
              <a:rPr lang="ru-RU" b="1" i="1" u="sng" dirty="0" smtClean="0"/>
              <a:t>старение</a:t>
            </a:r>
            <a:r>
              <a:rPr lang="ru-RU" dirty="0" smtClean="0"/>
              <a:t> – процесс постепенного изменения параметров, вызываемый действием различных факторов, независимых от режима работы объекта;</a:t>
            </a:r>
          </a:p>
          <a:p>
            <a:pPr lvl="0"/>
            <a:r>
              <a:rPr lang="ru-RU" b="1" i="1" u="sng" dirty="0" smtClean="0"/>
              <a:t>износ</a:t>
            </a:r>
            <a:r>
              <a:rPr lang="ru-RU" dirty="0" smtClean="0"/>
              <a:t> – процесс постепенного изменения параметров, вызываемый действием факторов, наличие которых зависит от режима работы объекта;</a:t>
            </a:r>
          </a:p>
          <a:p>
            <a:pPr lvl="0"/>
            <a:r>
              <a:rPr lang="ru-RU" b="1" i="1" u="sng" dirty="0" smtClean="0"/>
              <a:t>резервирование</a:t>
            </a:r>
            <a:r>
              <a:rPr lang="ru-RU" dirty="0" smtClean="0"/>
              <a:t> – способ повышения надежности объекта путем включения дополнительных элементов при проектировании или в процессе эксплуатации, а так же за счет использования избыточной информации или избыточного времени;</a:t>
            </a:r>
          </a:p>
          <a:p>
            <a:pPr lvl="0"/>
            <a:r>
              <a:rPr lang="ru-RU" b="1" i="1" u="sng" dirty="0" smtClean="0"/>
              <a:t>гибкость</a:t>
            </a:r>
            <a:r>
              <a:rPr lang="ru-RU" dirty="0" smtClean="0"/>
              <a:t> – приспособленность объекта к сохранению работоспособности путем обеспечения различных режимов работы;</a:t>
            </a:r>
          </a:p>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70000" lnSpcReduction="20000"/>
          </a:bodyPr>
          <a:lstStyle/>
          <a:p>
            <a:pPr lvl="0"/>
            <a:r>
              <a:rPr lang="ru-RU" b="1" i="1" u="sng" dirty="0" smtClean="0"/>
              <a:t>готовность</a:t>
            </a:r>
            <a:r>
              <a:rPr lang="ru-RU" dirty="0" smtClean="0"/>
              <a:t> – способность обеспечить функционирование объекта в произвольный момент времени;</a:t>
            </a:r>
          </a:p>
          <a:p>
            <a:pPr lvl="0"/>
            <a:r>
              <a:rPr lang="ru-RU" b="1" i="1" u="sng" dirty="0" smtClean="0"/>
              <a:t>оперативная готовность</a:t>
            </a:r>
            <a:r>
              <a:rPr lang="ru-RU" dirty="0" smtClean="0"/>
              <a:t> – способность объекта обеспечить исправное состояние объекта в произвольный момент времени и проработать безотказно заданное время;</a:t>
            </a:r>
          </a:p>
          <a:p>
            <a:pPr lvl="0"/>
            <a:r>
              <a:rPr lang="ru-RU" b="1" i="1" u="sng" dirty="0" smtClean="0"/>
              <a:t>срок службы</a:t>
            </a:r>
            <a:r>
              <a:rPr lang="ru-RU" dirty="0" smtClean="0"/>
              <a:t> – календарная продолжительность эксплуатации объекта от ее начала или возобновления после ремонта до наступления предельного состояния;</a:t>
            </a:r>
          </a:p>
          <a:p>
            <a:pPr lvl="0"/>
            <a:r>
              <a:rPr lang="ru-RU" b="1" i="1" u="sng" dirty="0" smtClean="0"/>
              <a:t>восстанавливаемость</a:t>
            </a:r>
            <a:r>
              <a:rPr lang="ru-RU" dirty="0" smtClean="0"/>
              <a:t> – свойство объекта после отказа устранить повреждение;</a:t>
            </a:r>
          </a:p>
          <a:p>
            <a:pPr lvl="0"/>
            <a:r>
              <a:rPr lang="ru-RU" b="1" i="1" u="sng" dirty="0" err="1" smtClean="0"/>
              <a:t>невосстанавливаемость</a:t>
            </a:r>
            <a:r>
              <a:rPr lang="ru-RU" dirty="0" smtClean="0"/>
              <a:t> – свойство объекта однократного использования, срок службы которого до первого отказа.</a:t>
            </a:r>
          </a:p>
          <a:p>
            <a:endParaRPr lang="ru-RU" dirty="0"/>
          </a:p>
        </p:txBody>
      </p:sp>
      <p:sp>
        <p:nvSpPr>
          <p:cNvPr id="4" name="Заголовок 1"/>
          <p:cNvSpPr>
            <a:spLocks noGrp="1"/>
          </p:cNvSpPr>
          <p:nvPr>
            <p:ph type="title"/>
          </p:nvPr>
        </p:nvSpPr>
        <p:spPr>
          <a:xfrm>
            <a:off x="457200" y="274638"/>
            <a:ext cx="8229600" cy="1143000"/>
          </a:xfrm>
        </p:spPr>
        <p:txBody>
          <a:bodyPr>
            <a:normAutofit/>
          </a:bodyPr>
          <a:lstStyle/>
          <a:p>
            <a:r>
              <a:rPr lang="ru-RU" sz="2800" b="1" dirty="0" smtClean="0">
                <a:solidFill>
                  <a:srgbClr val="0070C0"/>
                </a:solidFill>
              </a:rPr>
              <a:t>Свойства электрической системы</a:t>
            </a:r>
            <a:endParaRPr lang="ru-RU"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b="1" i="1" dirty="0" smtClean="0">
                <a:solidFill>
                  <a:srgbClr val="0070C0"/>
                </a:solidFill>
              </a:rPr>
              <a:t>Элементы системы</a:t>
            </a:r>
            <a:endParaRPr lang="ru-RU" sz="2800" dirty="0">
              <a:solidFill>
                <a:srgbClr val="0070C0"/>
              </a:solidFill>
            </a:endParaRPr>
          </a:p>
        </p:txBody>
      </p:sp>
      <p:sp>
        <p:nvSpPr>
          <p:cNvPr id="3" name="Содержимое 2"/>
          <p:cNvSpPr>
            <a:spLocks noGrp="1"/>
          </p:cNvSpPr>
          <p:nvPr>
            <p:ph idx="1"/>
          </p:nvPr>
        </p:nvSpPr>
        <p:spPr>
          <a:xfrm>
            <a:off x="500034" y="1928802"/>
            <a:ext cx="8229600" cy="4525963"/>
          </a:xfrm>
        </p:spPr>
        <p:txBody>
          <a:bodyPr>
            <a:normAutofit/>
          </a:bodyPr>
          <a:lstStyle/>
          <a:p>
            <a:pPr lvl="0"/>
            <a:r>
              <a:rPr lang="ru-RU" sz="2400" b="1" i="1" u="sng" dirty="0" smtClean="0"/>
              <a:t>Элементы системы</a:t>
            </a:r>
            <a:r>
              <a:rPr lang="ru-RU" sz="2400" dirty="0" smtClean="0"/>
              <a:t> – законченные устройства, способные выполнять локальные функции в системе. Для электрической системы – это генераторы, трансформаторы, линии и т.п. или генерирующие источники, </a:t>
            </a:r>
            <a:r>
              <a:rPr lang="ru-RU" sz="2400" dirty="0" err="1" smtClean="0"/>
              <a:t>системообразующие</a:t>
            </a:r>
            <a:r>
              <a:rPr lang="ru-RU" sz="2400" dirty="0" smtClean="0"/>
              <a:t> сети, распределительные сети. Любой элемент, в свою очередь, может рассматриваться как система. Например, линия состоит из элементов: изоляторы, опоры, фундаменты, провода, тросы, </a:t>
            </a:r>
            <a:r>
              <a:rPr lang="ru-RU" sz="2400" dirty="0" err="1" smtClean="0"/>
              <a:t>заземлители</a:t>
            </a:r>
            <a:r>
              <a:rPr lang="ru-RU" sz="2400" dirty="0" smtClean="0"/>
              <a:t> и т.п.</a:t>
            </a:r>
          </a:p>
          <a:p>
            <a:endParaRPr lang="ru-RU"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800" b="1" dirty="0" smtClean="0">
                <a:solidFill>
                  <a:srgbClr val="0070C0"/>
                </a:solidFill>
              </a:rPr>
              <a:t>3 Состояния и события при изучении надежности электрических систем, типы отказов</a:t>
            </a:r>
            <a:r>
              <a:rPr lang="ru-RU" sz="2800" dirty="0" smtClean="0">
                <a:solidFill>
                  <a:srgbClr val="0070C0"/>
                </a:solidFill>
              </a:rPr>
              <a:t/>
            </a:r>
            <a:br>
              <a:rPr lang="ru-RU" sz="2800" dirty="0" smtClean="0">
                <a:solidFill>
                  <a:srgbClr val="0070C0"/>
                </a:solidFill>
              </a:rPr>
            </a:br>
            <a:endParaRPr lang="ru-RU" sz="2800" dirty="0">
              <a:solidFill>
                <a:srgbClr val="0070C0"/>
              </a:solidFill>
            </a:endParaRPr>
          </a:p>
        </p:txBody>
      </p:sp>
      <p:sp>
        <p:nvSpPr>
          <p:cNvPr id="4" name="Содержимое 2"/>
          <p:cNvSpPr>
            <a:spLocks noGrp="1"/>
          </p:cNvSpPr>
          <p:nvPr>
            <p:ph idx="1"/>
          </p:nvPr>
        </p:nvSpPr>
        <p:spPr>
          <a:xfrm>
            <a:off x="142844" y="1071546"/>
            <a:ext cx="8715436" cy="4025897"/>
          </a:xfrm>
        </p:spPr>
        <p:txBody>
          <a:bodyPr>
            <a:noAutofit/>
          </a:bodyPr>
          <a:lstStyle/>
          <a:p>
            <a:pPr lvl="0"/>
            <a:r>
              <a:rPr lang="ru-RU" sz="2200" b="1" i="1" u="sng" dirty="0" smtClean="0"/>
              <a:t>Работоспособность системы (элемента)</a:t>
            </a:r>
            <a:r>
              <a:rPr lang="ru-RU" sz="2200" dirty="0" smtClean="0"/>
              <a:t> - состояние при котором значения ее параметров находятся в пределах, установленных документацией.</a:t>
            </a:r>
          </a:p>
          <a:p>
            <a:pPr lvl="0"/>
            <a:r>
              <a:rPr lang="ru-RU" sz="2200" b="1" i="1" u="sng" dirty="0" smtClean="0"/>
              <a:t>неработоспособность системы (элемента)</a:t>
            </a:r>
            <a:r>
              <a:rPr lang="ru-RU" sz="2200" dirty="0" smtClean="0"/>
              <a:t> - состояние, при котором значение хотя бы одного параметра находится не в пределах нормы.</a:t>
            </a:r>
          </a:p>
          <a:p>
            <a:pPr lvl="0"/>
            <a:r>
              <a:rPr lang="ru-RU" sz="2200" b="1" i="1" u="sng" dirty="0" smtClean="0"/>
              <a:t>отказ </a:t>
            </a:r>
            <a:r>
              <a:rPr lang="ru-RU" sz="2200" dirty="0" smtClean="0"/>
              <a:t>- событие, заключающееся в нарушении работоспособности системы (элемента) т.е. перехода ее из исправного в неисправное состояние.</a:t>
            </a:r>
          </a:p>
          <a:p>
            <a:pPr lvl="0"/>
            <a:r>
              <a:rPr lang="ru-RU" sz="2200" b="1" i="1" u="sng" dirty="0" smtClean="0"/>
              <a:t>отказ электрической системы</a:t>
            </a:r>
            <a:r>
              <a:rPr lang="ru-RU" sz="2200" dirty="0" smtClean="0"/>
              <a:t> - событие, приводящее к </a:t>
            </a:r>
            <a:r>
              <a:rPr lang="ru-RU" sz="2200" dirty="0" err="1" smtClean="0"/>
              <a:t>недоотпуску</a:t>
            </a:r>
            <a:r>
              <a:rPr lang="ru-RU" sz="2200" dirty="0" smtClean="0"/>
              <a:t> электрической энергии потребителям (всем или части, соответственно полный или частичный отказ) при прекращении или ограничении электроснабжения. Отказом электрической системы также следует считать снижение частоты или напряжения ниже допустимых значений по действующим нормам.</a:t>
            </a:r>
            <a:endParaRPr lang="ru-RU" sz="2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400" b="1" dirty="0" smtClean="0">
                <a:solidFill>
                  <a:srgbClr val="0070C0"/>
                </a:solidFill>
              </a:rPr>
              <a:t>В теории надежности различают три характерных типа отказов, внутренне присущих техническим устройствам:</a:t>
            </a:r>
            <a:br>
              <a:rPr lang="ru-RU" sz="2400" b="1" dirty="0" smtClean="0">
                <a:solidFill>
                  <a:srgbClr val="0070C0"/>
                </a:solidFill>
              </a:rPr>
            </a:br>
            <a:endParaRPr lang="ru-RU" sz="2400" b="1" dirty="0">
              <a:solidFill>
                <a:srgbClr val="0070C0"/>
              </a:solidFill>
            </a:endParaRPr>
          </a:p>
        </p:txBody>
      </p:sp>
      <p:sp>
        <p:nvSpPr>
          <p:cNvPr id="3" name="Содержимое 2"/>
          <p:cNvSpPr>
            <a:spLocks noGrp="1"/>
          </p:cNvSpPr>
          <p:nvPr>
            <p:ph idx="1"/>
          </p:nvPr>
        </p:nvSpPr>
        <p:spPr/>
        <p:txBody>
          <a:bodyPr>
            <a:noAutofit/>
          </a:bodyPr>
          <a:lstStyle/>
          <a:p>
            <a:pPr lvl="0"/>
            <a:r>
              <a:rPr lang="ru-RU" sz="2400" b="1" i="1" u="sng" dirty="0" smtClean="0"/>
              <a:t>отказы </a:t>
            </a:r>
            <a:r>
              <a:rPr lang="ru-RU" sz="2400" b="1" i="1" u="sng" dirty="0" err="1" smtClean="0"/>
              <a:t>приработочные</a:t>
            </a:r>
            <a:r>
              <a:rPr lang="ru-RU" sz="2400" dirty="0" smtClean="0"/>
              <a:t>, происходящие вследствие несовершенной технологии изготовления, эти отказы могут быть исключены путем «отбраковки» при испытании или наладке устройства;</a:t>
            </a:r>
          </a:p>
          <a:p>
            <a:pPr lvl="0"/>
            <a:r>
              <a:rPr lang="ru-RU" sz="2400" b="1" i="1" u="sng" dirty="0" smtClean="0"/>
              <a:t>отказы </a:t>
            </a:r>
            <a:r>
              <a:rPr lang="ru-RU" sz="2400" b="1" i="1" u="sng" dirty="0" err="1" smtClean="0"/>
              <a:t>износовые</a:t>
            </a:r>
            <a:r>
              <a:rPr lang="ru-RU" sz="2400" dirty="0" smtClean="0"/>
              <a:t> (постепенные), вызываемые износом отдельных частей устройства или их старением, могут предотвращаться путем периодической замены элементов;</a:t>
            </a:r>
          </a:p>
          <a:p>
            <a:pPr lvl="0"/>
            <a:r>
              <a:rPr lang="ru-RU" sz="2400" b="1" i="1" u="sng" dirty="0" smtClean="0"/>
              <a:t>отказы внезапные</a:t>
            </a:r>
            <a:r>
              <a:rPr lang="ru-RU" sz="2400" dirty="0" smtClean="0"/>
              <a:t> (случайные), обусловленные случайными сочетаниями многих внешних факторов, и преобладающие на промежутке нормальной эксплуатации устройства.</a:t>
            </a:r>
          </a:p>
          <a:p>
            <a:endParaRPr lang="ru-RU"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25470"/>
          </a:xfrm>
        </p:spPr>
        <p:txBody>
          <a:bodyPr>
            <a:normAutofit/>
          </a:bodyPr>
          <a:lstStyle/>
          <a:p>
            <a:r>
              <a:rPr lang="ru-RU" sz="2800" b="1" i="1" dirty="0" smtClean="0">
                <a:solidFill>
                  <a:srgbClr val="0070C0"/>
                </a:solidFill>
              </a:rPr>
              <a:t>Наработка до отказа</a:t>
            </a:r>
            <a:endParaRPr lang="ru-RU" sz="2800" dirty="0">
              <a:solidFill>
                <a:srgbClr val="0070C0"/>
              </a:solidFill>
            </a:endParaRPr>
          </a:p>
        </p:txBody>
      </p:sp>
      <p:sp>
        <p:nvSpPr>
          <p:cNvPr id="3" name="Содержимое 2"/>
          <p:cNvSpPr>
            <a:spLocks noGrp="1"/>
          </p:cNvSpPr>
          <p:nvPr>
            <p:ph idx="1"/>
          </p:nvPr>
        </p:nvSpPr>
        <p:spPr/>
        <p:txBody>
          <a:bodyPr>
            <a:normAutofit fontScale="70000" lnSpcReduction="20000"/>
          </a:bodyPr>
          <a:lstStyle/>
          <a:p>
            <a:r>
              <a:rPr lang="ru-RU" dirty="0" smtClean="0"/>
              <a:t>Считаем, что система начала работать в момент времени </a:t>
            </a:r>
            <a:r>
              <a:rPr lang="en-US" dirty="0" smtClean="0"/>
              <a:t>t</a:t>
            </a:r>
            <a:r>
              <a:rPr lang="ru-RU" dirty="0" smtClean="0"/>
              <a:t>=0, находясь в работоспособном состоянии. Допустим, что система отключается только вследствие отказа. Обозначим Т - время до отказа. Это время - функция случайных отклонений технологических условий изготовления элементов, условий монтажа, наладки эксплуатации - случайная величина. Отключение системы может быть для технического обслуживания, ремонта из-за циклического графика работы, аварии в других объектах. </a:t>
            </a:r>
          </a:p>
          <a:p>
            <a:r>
              <a:rPr lang="ru-RU" dirty="0" smtClean="0"/>
              <a:t>Продолжительность работы системы в этой ситуации - </a:t>
            </a:r>
            <a:r>
              <a:rPr lang="ru-RU" b="1" i="1" u="sng" dirty="0" smtClean="0">
                <a:solidFill>
                  <a:srgbClr val="0070C0"/>
                </a:solidFill>
              </a:rPr>
              <a:t>наработка</a:t>
            </a:r>
            <a:r>
              <a:rPr lang="ru-RU" dirty="0" smtClean="0">
                <a:solidFill>
                  <a:srgbClr val="0070C0"/>
                </a:solidFill>
              </a:rPr>
              <a:t>, </a:t>
            </a:r>
            <a:r>
              <a:rPr lang="ru-RU" dirty="0" smtClean="0"/>
              <a:t>а случайная величина т.е. длительность работы без отказа - </a:t>
            </a:r>
            <a:r>
              <a:rPr lang="ru-RU" b="1" i="1" u="sng" dirty="0" smtClean="0">
                <a:solidFill>
                  <a:srgbClr val="0070C0"/>
                </a:solidFill>
              </a:rPr>
              <a:t>наработка до отказа</a:t>
            </a:r>
            <a:r>
              <a:rPr lang="ru-RU" dirty="0" smtClean="0"/>
              <a:t>. Эту величину также обозначим «</a:t>
            </a:r>
            <a:r>
              <a:rPr lang="ru-RU" dirty="0" smtClean="0">
                <a:solidFill>
                  <a:srgbClr val="0070C0"/>
                </a:solidFill>
              </a:rPr>
              <a:t>Т</a:t>
            </a:r>
            <a:r>
              <a:rPr lang="ru-RU" dirty="0" smtClean="0"/>
              <a:t>». Наработка до отказа может измеряться временем (в большинстве случаев) или числом включений (срабатываний, циклов).</a:t>
            </a:r>
          </a:p>
          <a:p>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b="1" dirty="0" smtClean="0">
                <a:solidFill>
                  <a:srgbClr val="0070C0"/>
                </a:solidFill>
              </a:rPr>
              <a:t>График эксплуатации системы автоматического управления </a:t>
            </a:r>
            <a:endParaRPr lang="ru-RU" sz="3200" b="1" dirty="0">
              <a:solidFill>
                <a:srgbClr val="0070C0"/>
              </a:solidFill>
            </a:endParaRPr>
          </a:p>
        </p:txBody>
      </p:sp>
      <p:pic>
        <p:nvPicPr>
          <p:cNvPr id="1026" name="Picture 2"/>
          <p:cNvPicPr>
            <a:picLocks noChangeAspect="1" noChangeArrowheads="1"/>
          </p:cNvPicPr>
          <p:nvPr/>
        </p:nvPicPr>
        <p:blipFill>
          <a:blip r:embed="rId2"/>
          <a:srcRect/>
          <a:stretch>
            <a:fillRect/>
          </a:stretch>
        </p:blipFill>
        <p:spPr bwMode="auto">
          <a:xfrm>
            <a:off x="214282" y="1657368"/>
            <a:ext cx="8786842" cy="4343400"/>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868346"/>
          </a:xfrm>
        </p:spPr>
        <p:txBody>
          <a:bodyPr>
            <a:noAutofit/>
          </a:bodyPr>
          <a:lstStyle/>
          <a:p>
            <a:pPr lvl="0"/>
            <a:r>
              <a:rPr lang="ru-RU" sz="2800" b="1" dirty="0" smtClean="0">
                <a:solidFill>
                  <a:srgbClr val="0070C0"/>
                </a:solidFill>
              </a:rPr>
              <a:t>1 Основы теории надежности электрических систем</a:t>
            </a:r>
            <a:r>
              <a:rPr lang="ru-RU" sz="2800" dirty="0" smtClean="0">
                <a:solidFill>
                  <a:srgbClr val="0070C0"/>
                </a:solidFill>
              </a:rPr>
              <a:t/>
            </a:r>
            <a:br>
              <a:rPr lang="ru-RU" sz="2800" dirty="0" smtClean="0">
                <a:solidFill>
                  <a:srgbClr val="0070C0"/>
                </a:solidFill>
              </a:rPr>
            </a:br>
            <a:endParaRPr lang="ru-RU" sz="2800" dirty="0">
              <a:solidFill>
                <a:srgbClr val="0070C0"/>
              </a:solidFill>
            </a:endParaRPr>
          </a:p>
        </p:txBody>
      </p:sp>
      <p:sp>
        <p:nvSpPr>
          <p:cNvPr id="3" name="Содержимое 2"/>
          <p:cNvSpPr>
            <a:spLocks noGrp="1"/>
          </p:cNvSpPr>
          <p:nvPr>
            <p:ph idx="1"/>
          </p:nvPr>
        </p:nvSpPr>
        <p:spPr/>
        <p:txBody>
          <a:bodyPr>
            <a:normAutofit fontScale="62500" lnSpcReduction="20000"/>
          </a:bodyPr>
          <a:lstStyle/>
          <a:p>
            <a:r>
              <a:rPr lang="ru-RU" b="1" i="1" u="sng" dirty="0" smtClean="0"/>
              <a:t>Надежность</a:t>
            </a:r>
            <a:r>
              <a:rPr lang="ru-RU" dirty="0" smtClean="0"/>
              <a:t> – свойство объекта или технического устройства выполнять заданные функции, сохраняя во времени значения установленных эксплуатационных показателей в заданных пределах, соответствующих заданным режимам и условиям использования, технического обслуживания, ремонтов, хранения и транспортировки. (ГОСТ 27.002-83).</a:t>
            </a:r>
          </a:p>
          <a:p>
            <a:r>
              <a:rPr lang="ru-RU" b="1" i="1" u="sng" dirty="0" smtClean="0"/>
              <a:t>Объект</a:t>
            </a:r>
            <a:r>
              <a:rPr lang="ru-RU" dirty="0" smtClean="0"/>
              <a:t> – предмет целевого назначения, рассматриваемый в период проектирования, производства, эксплуатации, изучения, исследования и испытания на надежность (объектами могут быть системы и их элементы, в частности сооружения, установки, технические изделия, устройства, машины, аппараты, приборы и их части, агрегаты и отдельные детали.</a:t>
            </a:r>
          </a:p>
          <a:p>
            <a:r>
              <a:rPr lang="ru-RU" dirty="0" smtClean="0"/>
              <a:t>В технике надежность имеет точное значение. Она может быть определена, рассчитана, оценена, измерена, испытана, распределена между отдельными частями системы, объекта, аппаратуры.</a:t>
            </a:r>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214290"/>
            <a:ext cx="8229600" cy="6215106"/>
          </a:xfrm>
        </p:spPr>
        <p:txBody>
          <a:bodyPr>
            <a:normAutofit fontScale="85000" lnSpcReduction="20000"/>
          </a:bodyPr>
          <a:lstStyle/>
          <a:p>
            <a:r>
              <a:rPr lang="ru-RU" b="1" i="1" dirty="0" smtClean="0"/>
              <a:t>Основной задачей энергосистем</a:t>
            </a:r>
            <a:r>
              <a:rPr lang="ru-RU" dirty="0" smtClean="0"/>
              <a:t> является снабжение потребителей электроэнергией в нужном количестве и при необходимом качестве</a:t>
            </a:r>
            <a:r>
              <a:rPr lang="ru-RU" b="1" i="1" dirty="0" smtClean="0"/>
              <a:t>. </a:t>
            </a:r>
            <a:r>
              <a:rPr lang="ru-RU" dirty="0" smtClean="0"/>
              <a:t>На это влияют непредвиденные причины – отказы или аварии в энергосистемах, перебои в </a:t>
            </a:r>
            <a:r>
              <a:rPr lang="ru-RU" dirty="0" err="1" smtClean="0"/>
              <a:t>топливноснабжающей</a:t>
            </a:r>
            <a:r>
              <a:rPr lang="ru-RU" dirty="0" smtClean="0"/>
              <a:t> системе, нерегулярное поступление топлива, гидроресурсов и т.п. </a:t>
            </a:r>
          </a:p>
          <a:p>
            <a:r>
              <a:rPr lang="ru-RU" dirty="0" smtClean="0"/>
              <a:t>Известны различные </a:t>
            </a:r>
            <a:r>
              <a:rPr lang="ru-RU" b="1" dirty="0" smtClean="0"/>
              <a:t>средства, повышающие надежность энергосистем</a:t>
            </a:r>
            <a:r>
              <a:rPr lang="ru-RU" dirty="0" smtClean="0"/>
              <a:t>: релейная защита от коротких замыканий, автоматические повторные включения, автоматический ввод резерва, автоматическое регулирование возбуждения, автоматическая частотная разгрузка, автоматическое регулирование частоты и мощности, автоматизация генераторов, автоматическое отключение генераторов на гидростанциях. </a:t>
            </a:r>
          </a:p>
          <a:p>
            <a:endParaRPr lang="ru-RU" dirty="0" smtClean="0"/>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normAutofit fontScale="70000" lnSpcReduction="20000"/>
          </a:bodyPr>
          <a:lstStyle/>
          <a:p>
            <a:r>
              <a:rPr lang="ru-RU" dirty="0" smtClean="0"/>
              <a:t>В энергосистемах последние несколько десятков лет наблюдается тенденция укрупнения всех элементов, увеличение их единичной мощности.</a:t>
            </a:r>
          </a:p>
          <a:p>
            <a:endParaRPr lang="ru-RU" dirty="0" smtClean="0"/>
          </a:p>
          <a:p>
            <a:r>
              <a:rPr lang="ru-RU" dirty="0" smtClean="0"/>
              <a:t>Указанные обстоятельства привели к тому, что обеспечение надежности энергетических систем стало ключевой проблемой современной энергетики. </a:t>
            </a:r>
          </a:p>
          <a:p>
            <a:endParaRPr lang="ru-RU" dirty="0" smtClean="0"/>
          </a:p>
          <a:p>
            <a:r>
              <a:rPr lang="ru-RU" dirty="0" smtClean="0"/>
              <a:t>Связь между энергосистемой, ее элементами и внешней средой носит стохастический (вероятностный) характер и можно говорить лишь о вероятности полного достижения энергосистемой своей цели – передачи электроэнергии потребителю. </a:t>
            </a:r>
          </a:p>
          <a:p>
            <a:r>
              <a:rPr lang="ru-RU" dirty="0" smtClean="0"/>
              <a:t>Поэтому понятие «</a:t>
            </a:r>
            <a:r>
              <a:rPr lang="ru-RU" b="1" i="1" dirty="0" smtClean="0"/>
              <a:t>надежность работы энергосистемы</a:t>
            </a:r>
            <a:r>
              <a:rPr lang="ru-RU" dirty="0" smtClean="0"/>
              <a:t>» всегда включает понятие «</a:t>
            </a:r>
            <a:r>
              <a:rPr lang="ru-RU" b="1" i="1" dirty="0" smtClean="0"/>
              <a:t>отказ» (нарушение)</a:t>
            </a:r>
            <a:r>
              <a:rPr lang="ru-RU" dirty="0" smtClean="0"/>
              <a:t>. </a:t>
            </a:r>
          </a:p>
          <a:p>
            <a:r>
              <a:rPr lang="ru-RU" dirty="0" smtClean="0"/>
              <a:t>Неполнота надежности энергосистемы дает потери выходного эффекта ее работы, на практике – </a:t>
            </a:r>
            <a:r>
              <a:rPr lang="ru-RU" b="1" i="1" dirty="0" err="1" smtClean="0"/>
              <a:t>недоотпуск</a:t>
            </a:r>
            <a:r>
              <a:rPr lang="ru-RU" b="1" i="1" dirty="0" smtClean="0"/>
              <a:t> энергии потребителям</a:t>
            </a:r>
            <a:r>
              <a:rPr lang="ru-RU" dirty="0" smtClean="0"/>
              <a:t>.</a:t>
            </a: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857232"/>
            <a:ext cx="8229600" cy="1143000"/>
          </a:xfrm>
        </p:spPr>
        <p:txBody>
          <a:bodyPr>
            <a:noAutofit/>
          </a:bodyPr>
          <a:lstStyle/>
          <a:p>
            <a:r>
              <a:rPr lang="ru-RU" sz="2400" dirty="0" smtClean="0"/>
              <a:t>Для применения при анализе надежности энергосистемы теории вероятности энергосистема должна быть избыточной (</a:t>
            </a:r>
            <a:r>
              <a:rPr lang="ru-RU" sz="2400" b="1" i="1" dirty="0" smtClean="0"/>
              <a:t>избыточность</a:t>
            </a:r>
            <a:r>
              <a:rPr lang="ru-RU" sz="2400" dirty="0" smtClean="0"/>
              <a:t> – дополнительные средства и возможности для выполнения энергосистемой заданных функций). </a:t>
            </a:r>
            <a:br>
              <a:rPr lang="ru-RU" sz="2400" dirty="0" smtClean="0"/>
            </a:br>
            <a:endParaRPr lang="ru-RU" sz="2400" dirty="0"/>
          </a:p>
        </p:txBody>
      </p:sp>
      <p:sp>
        <p:nvSpPr>
          <p:cNvPr id="3" name="Содержимое 2"/>
          <p:cNvSpPr>
            <a:spLocks noGrp="1"/>
          </p:cNvSpPr>
          <p:nvPr>
            <p:ph idx="1"/>
          </p:nvPr>
        </p:nvSpPr>
        <p:spPr>
          <a:xfrm>
            <a:off x="500034" y="2214554"/>
            <a:ext cx="8229600" cy="4525963"/>
          </a:xfrm>
        </p:spPr>
        <p:txBody>
          <a:bodyPr>
            <a:normAutofit fontScale="70000" lnSpcReduction="20000"/>
          </a:bodyPr>
          <a:lstStyle/>
          <a:p>
            <a:pPr lvl="0">
              <a:buNone/>
            </a:pPr>
            <a:r>
              <a:rPr lang="ru-RU" dirty="0" smtClean="0"/>
              <a:t>Избыточность энергосистемы выступает в следующих формах:</a:t>
            </a:r>
            <a:endParaRPr lang="ru-RU" b="1" i="1" dirty="0" smtClean="0"/>
          </a:p>
          <a:p>
            <a:pPr lvl="0"/>
            <a:r>
              <a:rPr lang="ru-RU" b="1" i="1" dirty="0" smtClean="0"/>
              <a:t>резервирование</a:t>
            </a:r>
            <a:r>
              <a:rPr lang="ru-RU" dirty="0" smtClean="0"/>
              <a:t> (повышение надежности дублированием элементов и функций, предоставление дополнительного времени для выполнения задачи, использование избыточно информации при управлении);</a:t>
            </a:r>
          </a:p>
          <a:p>
            <a:pPr lvl="0"/>
            <a:r>
              <a:rPr lang="ru-RU" b="1" i="1" dirty="0" smtClean="0"/>
              <a:t>совершенствование конструкций и материалов</a:t>
            </a:r>
            <a:r>
              <a:rPr lang="ru-RU" dirty="0" smtClean="0"/>
              <a:t> из которых сделаны элементы энергосистемы, повышение их запасов прочности, долговечности, устойчивости неблагоприятным явлениям внешней и внутренней среды;</a:t>
            </a:r>
          </a:p>
          <a:p>
            <a:pPr lvl="0"/>
            <a:r>
              <a:rPr lang="ru-RU" b="1" i="1" dirty="0" smtClean="0"/>
              <a:t>совершенствование технического обслуживания</a:t>
            </a:r>
            <a:r>
              <a:rPr lang="ru-RU" dirty="0" smtClean="0"/>
              <a:t>, оптимизация периодичности и глубины капитальных и профилактических ремонтов, снижение продолжительности аварийных ремонтов;</a:t>
            </a:r>
          </a:p>
          <a:p>
            <a:pPr lvl="0"/>
            <a:r>
              <a:rPr lang="ru-RU" b="1" i="1" dirty="0" smtClean="0"/>
              <a:t>совершенствование систем контроля и управления</a:t>
            </a:r>
            <a:r>
              <a:rPr lang="ru-RU" dirty="0" smtClean="0"/>
              <a:t> процессами в электрических системах.</a:t>
            </a: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368280"/>
          </a:xfrm>
        </p:spPr>
        <p:txBody>
          <a:bodyPr>
            <a:normAutofit fontScale="90000"/>
          </a:bodyPr>
          <a:lstStyle/>
          <a:p>
            <a:r>
              <a:rPr lang="ru-RU" sz="2400" b="1" i="1" dirty="0" smtClean="0"/>
              <a:t>Причины проблем надежности управления энергосистем</a:t>
            </a:r>
            <a:endParaRPr lang="ru-RU" sz="2400" dirty="0"/>
          </a:p>
        </p:txBody>
      </p:sp>
      <p:sp>
        <p:nvSpPr>
          <p:cNvPr id="3" name="Содержимое 2"/>
          <p:cNvSpPr>
            <a:spLocks noGrp="1"/>
          </p:cNvSpPr>
          <p:nvPr>
            <p:ph idx="1"/>
          </p:nvPr>
        </p:nvSpPr>
        <p:spPr>
          <a:xfrm>
            <a:off x="457200" y="1000108"/>
            <a:ext cx="8229600" cy="5126055"/>
          </a:xfrm>
        </p:spPr>
        <p:txBody>
          <a:bodyPr>
            <a:normAutofit fontScale="70000" lnSpcReduction="20000"/>
          </a:bodyPr>
          <a:lstStyle/>
          <a:p>
            <a:pPr lvl="0"/>
            <a:r>
              <a:rPr lang="ru-RU" dirty="0" smtClean="0"/>
              <a:t>Резкое увеличение сложности энергосистем, включающих миллионы потребителей, тысячи узлов и элементов;</a:t>
            </a:r>
          </a:p>
          <a:p>
            <a:pPr lvl="0"/>
            <a:r>
              <a:rPr lang="ru-RU" dirty="0" smtClean="0"/>
              <a:t>Экстремальность условий эксплуатации многих элементов энергосистем (высокие скорости, ускорения, температуры и давления, вибрация, повышенная радиация и т.д.);</a:t>
            </a:r>
          </a:p>
          <a:p>
            <a:pPr lvl="0"/>
            <a:r>
              <a:rPr lang="ru-RU" dirty="0" smtClean="0"/>
              <a:t>Повышение требований к качеству работы (эффективность, высокие параметры энергии);</a:t>
            </a:r>
          </a:p>
          <a:p>
            <a:pPr lvl="0"/>
            <a:r>
              <a:rPr lang="ru-RU" dirty="0" smtClean="0"/>
              <a:t>Увеличение ответственности функций выполняемых энергосистемой, высокой экономической и технической ценой отказа);</a:t>
            </a:r>
          </a:p>
          <a:p>
            <a:pPr lvl="0"/>
            <a:r>
              <a:rPr lang="ru-RU" dirty="0" smtClean="0"/>
              <a:t>Полная или частичная автоматизация, широкое использование ПЭВМ для управления, и как следствие, исключение или уменьшение непосредственного контроля человеком работы энергосистемы и ее элементов.</a:t>
            </a:r>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b="1" dirty="0" smtClean="0">
                <a:solidFill>
                  <a:srgbClr val="0070C0"/>
                </a:solidFill>
              </a:rPr>
              <a:t>2 Основные понятия, термины и определения надежности электрических систем</a:t>
            </a:r>
            <a:endParaRPr lang="ru-RU" sz="2800" dirty="0">
              <a:solidFill>
                <a:srgbClr val="0070C0"/>
              </a:solidFill>
            </a:endParaRPr>
          </a:p>
        </p:txBody>
      </p:sp>
      <p:sp>
        <p:nvSpPr>
          <p:cNvPr id="3" name="Содержимое 2"/>
          <p:cNvSpPr>
            <a:spLocks noGrp="1"/>
          </p:cNvSpPr>
          <p:nvPr>
            <p:ph idx="1"/>
          </p:nvPr>
        </p:nvSpPr>
        <p:spPr>
          <a:xfrm>
            <a:off x="428596" y="2071678"/>
            <a:ext cx="8229600" cy="4525963"/>
          </a:xfrm>
        </p:spPr>
        <p:txBody>
          <a:bodyPr>
            <a:normAutofit fontScale="62500" lnSpcReduction="20000"/>
          </a:bodyPr>
          <a:lstStyle/>
          <a:p>
            <a:pPr lvl="0"/>
            <a:r>
              <a:rPr lang="ru-RU" b="1" i="1" dirty="0" smtClean="0"/>
              <a:t>Надежность электрической системы (объединения)</a:t>
            </a:r>
            <a:r>
              <a:rPr lang="ru-RU" dirty="0" smtClean="0"/>
              <a:t> – способность выполнения ей основной функции – бесперебойного электроснабжения потребителей электроэнергией требуемого (нормативного) качества и исключение ситуаций опасных для людей и окружающей среды. Это термин комплексного характера, по функциональному признаку имеем понятия структурных составляющих электрической системы.</a:t>
            </a:r>
          </a:p>
          <a:p>
            <a:r>
              <a:rPr lang="ru-RU" dirty="0" smtClean="0"/>
              <a:t> </a:t>
            </a:r>
            <a:r>
              <a:rPr lang="ru-RU" b="1" i="1" dirty="0" smtClean="0"/>
              <a:t>Надежность системы генерации</a:t>
            </a:r>
            <a:r>
              <a:rPr lang="ru-RU" dirty="0" smtClean="0"/>
              <a:t> – способность электростанции поддерживать требуемый баланс мощности при нормативном значении частоты.</a:t>
            </a:r>
          </a:p>
          <a:p>
            <a:pPr lvl="0"/>
            <a:r>
              <a:rPr lang="ru-RU" b="1" i="1" dirty="0" smtClean="0"/>
              <a:t>Надежность основной электрической сети</a:t>
            </a:r>
            <a:r>
              <a:rPr lang="ru-RU" dirty="0" smtClean="0"/>
              <a:t> – способность устойчиво передавать мощность из частей энергосистемы с избытком в части с ее дефицитом.</a:t>
            </a:r>
          </a:p>
          <a:p>
            <a:pPr lvl="0"/>
            <a:r>
              <a:rPr lang="ru-RU" b="1" i="1" dirty="0" smtClean="0"/>
              <a:t>Надежность распределительной сети</a:t>
            </a:r>
            <a:r>
              <a:rPr lang="ru-RU" dirty="0" smtClean="0"/>
              <a:t> – способность этой сети поддерживать бесперебойное питание узлов нагрузки (отдельных потребителей или их групп).</a:t>
            </a:r>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b="1" dirty="0" smtClean="0"/>
              <a:t>Кроме этого различают:</a:t>
            </a:r>
            <a:br>
              <a:rPr lang="ru-RU" sz="2800" b="1" dirty="0" smtClean="0"/>
            </a:br>
            <a:endParaRPr lang="ru-RU" sz="2800" b="1" dirty="0"/>
          </a:p>
        </p:txBody>
      </p:sp>
      <p:sp>
        <p:nvSpPr>
          <p:cNvPr id="3" name="Содержимое 2"/>
          <p:cNvSpPr>
            <a:spLocks noGrp="1"/>
          </p:cNvSpPr>
          <p:nvPr>
            <p:ph idx="1"/>
          </p:nvPr>
        </p:nvSpPr>
        <p:spPr/>
        <p:txBody>
          <a:bodyPr>
            <a:noAutofit/>
          </a:bodyPr>
          <a:lstStyle/>
          <a:p>
            <a:pPr lvl="0"/>
            <a:r>
              <a:rPr lang="ru-RU" sz="2400" b="1" i="1" dirty="0" smtClean="0"/>
              <a:t>Надежность в установившемся режиме электрической системы</a:t>
            </a:r>
            <a:r>
              <a:rPr lang="ru-RU" sz="2400" dirty="0" smtClean="0"/>
              <a:t> – способность обеспечения баланса мощности и электрической энергии при нормативном качестве электроэнергии.</a:t>
            </a:r>
          </a:p>
          <a:p>
            <a:pPr lvl="0"/>
            <a:r>
              <a:rPr lang="ru-RU" sz="2400" b="1" i="1" dirty="0" smtClean="0"/>
              <a:t>Надежность электрической системы в переходном процессе</a:t>
            </a:r>
            <a:r>
              <a:rPr lang="ru-RU" sz="2400" dirty="0" smtClean="0"/>
              <a:t> – способность электрической системы и ее отдельных структурных частей противостоять нарушениям режима и обеспечивать электроснабжение потребителей.</a:t>
            </a:r>
          </a:p>
          <a:p>
            <a:endParaRPr lang="ru-RU"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642918"/>
            <a:ext cx="8229600" cy="1143000"/>
          </a:xfrm>
        </p:spPr>
        <p:txBody>
          <a:bodyPr>
            <a:noAutofit/>
          </a:bodyPr>
          <a:lstStyle/>
          <a:p>
            <a:pPr lvl="0" algn="l"/>
            <a:r>
              <a:rPr lang="ru-RU" sz="2800" b="1" i="1" dirty="0" smtClean="0"/>
              <a:t>Уровень надежности</a:t>
            </a:r>
            <a:r>
              <a:rPr lang="ru-RU" sz="2800" dirty="0" smtClean="0"/>
              <a:t> определяется относительным значением </a:t>
            </a:r>
            <a:r>
              <a:rPr lang="ru-RU" sz="2800" b="1" i="1" dirty="0" err="1" smtClean="0"/>
              <a:t>недоотпуска</a:t>
            </a:r>
            <a:r>
              <a:rPr lang="ru-RU" sz="2800" dirty="0" smtClean="0"/>
              <a:t> электроэнергии потребителям. Его причинами могут быть:</a:t>
            </a:r>
            <a:br>
              <a:rPr lang="ru-RU" sz="2800" dirty="0" smtClean="0"/>
            </a:br>
            <a:endParaRPr lang="ru-RU" sz="2800" dirty="0"/>
          </a:p>
        </p:txBody>
      </p:sp>
      <p:sp>
        <p:nvSpPr>
          <p:cNvPr id="3" name="Содержимое 2"/>
          <p:cNvSpPr>
            <a:spLocks noGrp="1"/>
          </p:cNvSpPr>
          <p:nvPr>
            <p:ph idx="1"/>
          </p:nvPr>
        </p:nvSpPr>
        <p:spPr>
          <a:xfrm>
            <a:off x="500034" y="2071678"/>
            <a:ext cx="8229600" cy="4525963"/>
          </a:xfrm>
        </p:spPr>
        <p:txBody>
          <a:bodyPr>
            <a:normAutofit fontScale="70000" lnSpcReduction="20000"/>
          </a:bodyPr>
          <a:lstStyle/>
          <a:p>
            <a:pPr lvl="0"/>
            <a:r>
              <a:rPr lang="ru-RU" dirty="0" smtClean="0"/>
              <a:t>оперативные ограничения и отключения потребителей диспетчером для ликвидации аварии или ее предупреждения;</a:t>
            </a:r>
          </a:p>
          <a:p>
            <a:pPr lvl="0"/>
            <a:r>
              <a:rPr lang="ru-RU" dirty="0" smtClean="0"/>
              <a:t>оперативные отключения в электроустановках персоналом для спасания от повреждения оборудования и предупреждения нарушения технологического процесса в условиях резкого снижения качества электрической энергии;</a:t>
            </a:r>
          </a:p>
          <a:p>
            <a:pPr lvl="0"/>
            <a:r>
              <a:rPr lang="ru-RU" dirty="0" smtClean="0"/>
              <a:t>автоматические аварийные отключения питающих элементов или полное погашение питающих подстанций из-за аварийного нарушения схемы ЭС;</a:t>
            </a:r>
          </a:p>
          <a:p>
            <a:pPr lvl="0"/>
            <a:r>
              <a:rPr lang="ru-RU" dirty="0" smtClean="0"/>
              <a:t>автоматическое отключение </a:t>
            </a:r>
            <a:r>
              <a:rPr lang="ru-RU" dirty="0" err="1" smtClean="0"/>
              <a:t>электроприемников</a:t>
            </a:r>
            <a:r>
              <a:rPr lang="ru-RU" dirty="0" smtClean="0"/>
              <a:t> и установок потребителей от действия противоаварийной автоматики при аварийных режимах электрической системы или уменьшения частоты или напряжения.</a:t>
            </a:r>
          </a:p>
          <a:p>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TotalTime>
  <Words>1440</Words>
  <Application>Microsoft Office PowerPoint</Application>
  <PresentationFormat>Экран (4:3)</PresentationFormat>
  <Paragraphs>76</Paragraphs>
  <Slides>18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Тема Office</vt:lpstr>
      <vt:lpstr>Надежность технических систем</vt:lpstr>
      <vt:lpstr>1 Основы теории надежности электрических систем </vt:lpstr>
      <vt:lpstr>Слайд 3</vt:lpstr>
      <vt:lpstr>Слайд 4</vt:lpstr>
      <vt:lpstr>Для применения при анализе надежности энергосистемы теории вероятности энергосистема должна быть избыточной (избыточность – дополнительные средства и возможности для выполнения энергосистемой заданных функций).  </vt:lpstr>
      <vt:lpstr>Причины проблем надежности управления энергосистем</vt:lpstr>
      <vt:lpstr>2 Основные понятия, термины и определения надежности электрических систем</vt:lpstr>
      <vt:lpstr>Кроме этого различают: </vt:lpstr>
      <vt:lpstr>Уровень надежности определяется относительным значением недоотпуска электроэнергии потребителям. Его причинами могут быть: </vt:lpstr>
      <vt:lpstr>Основные свойства электрической системы</vt:lpstr>
      <vt:lpstr>Слайд 11</vt:lpstr>
      <vt:lpstr>Свойства электрической системы</vt:lpstr>
      <vt:lpstr>Свойства электрической системы</vt:lpstr>
      <vt:lpstr>Элементы системы</vt:lpstr>
      <vt:lpstr>3 Состояния и события при изучении надежности электрических систем, типы отказов </vt:lpstr>
      <vt:lpstr>В теории надежности различают три характерных типа отказов, внутренне присущих техническим устройствам: </vt:lpstr>
      <vt:lpstr>Наработка до отказа</vt:lpstr>
      <vt:lpstr>График эксплуатации системы автоматического управления </vt:lpstr>
    </vt:vector>
  </TitlesOfParts>
  <Company>2</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Надежность электроэнергетических систем</dc:title>
  <dc:creator>user1</dc:creator>
  <cp:lastModifiedBy>sh</cp:lastModifiedBy>
  <cp:revision>21</cp:revision>
  <dcterms:created xsi:type="dcterms:W3CDTF">2018-01-15T13:28:29Z</dcterms:created>
  <dcterms:modified xsi:type="dcterms:W3CDTF">2021-02-15T07:09:38Z</dcterms:modified>
</cp:coreProperties>
</file>